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handoutMasterIdLst>
    <p:handoutMasterId r:id="rId15"/>
  </p:handoutMasterIdLst>
  <p:sldIdLst>
    <p:sldId id="268" r:id="rId2"/>
    <p:sldId id="269" r:id="rId3"/>
    <p:sldId id="258" r:id="rId4"/>
    <p:sldId id="271" r:id="rId5"/>
    <p:sldId id="272" r:id="rId6"/>
    <p:sldId id="270" r:id="rId7"/>
    <p:sldId id="259" r:id="rId8"/>
    <p:sldId id="276" r:id="rId9"/>
    <p:sldId id="277" r:id="rId10"/>
    <p:sldId id="273" r:id="rId11"/>
    <p:sldId id="274" r:id="rId12"/>
    <p:sldId id="27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varScale="1">
        <p:scale>
          <a:sx n="72" d="100"/>
          <a:sy n="72" d="100"/>
        </p:scale>
        <p:origin x="660" y="54"/>
      </p:cViewPr>
      <p:guideLst>
        <p:guide orient="horz" pos="2160"/>
        <p:guide pos="3840"/>
      </p:guideLst>
    </p:cSldViewPr>
  </p:slideViewPr>
  <p:notesTextViewPr>
    <p:cViewPr>
      <p:scale>
        <a:sx n="1" d="1"/>
        <a:sy n="1" d="1"/>
      </p:scale>
      <p:origin x="0" y="0"/>
    </p:cViewPr>
  </p:notesTextViewPr>
  <p:notesViewPr>
    <p:cSldViewPr snapToGrid="0" showGuides="1">
      <p:cViewPr varScale="1">
        <p:scale>
          <a:sx n="95" d="100"/>
          <a:sy n="95" d="100"/>
        </p:scale>
        <p:origin x="358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6F93605-0C0C-4258-9724-5F2F9BB3BC90}" type="datetimeFigureOut">
              <a:rPr lang="en-US" smtClean="0"/>
              <a:t>11/11/2017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63FFE7F-C917-439A-8026-3D301EB5CC28}" type="slidenum">
              <a:rPr lang="en-US" smtClean="0"/>
              <a:t>‹#›</a:t>
            </a:fld>
            <a:endParaRPr lang="en-US"/>
          </a:p>
        </p:txBody>
      </p:sp>
    </p:spTree>
    <p:extLst>
      <p:ext uri="{BB962C8B-B14F-4D97-AF65-F5344CB8AC3E}">
        <p14:creationId xmlns:p14="http://schemas.microsoft.com/office/powerpoint/2010/main" val="75279982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jpe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F31B3D-E4E3-4A80-AB70-C5564C267266}" type="datetimeFigureOut">
              <a:rPr lang="en-US" smtClean="0"/>
              <a:t>11/11/2017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C0B30D-C07A-425B-A90C-BA7BEB191079}" type="slidenum">
              <a:rPr lang="en-US" smtClean="0"/>
              <a:t>‹#›</a:t>
            </a:fld>
            <a:endParaRPr lang="en-US"/>
          </a:p>
        </p:txBody>
      </p:sp>
    </p:spTree>
    <p:extLst>
      <p:ext uri="{BB962C8B-B14F-4D97-AF65-F5344CB8AC3E}">
        <p14:creationId xmlns:p14="http://schemas.microsoft.com/office/powerpoint/2010/main" val="37231904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4245434"/>
            <a:ext cx="8686800" cy="1464906"/>
          </a:xfrm>
        </p:spPr>
        <p:txBody>
          <a:bodyPr anchor="b">
            <a:normAutofit/>
          </a:bodyPr>
          <a:lstStyle>
            <a:lvl1pPr algn="l">
              <a:lnSpc>
                <a:spcPct val="80000"/>
              </a:lnSpc>
              <a:defRPr sz="4800">
                <a:solidFill>
                  <a:schemeClr val="bg1"/>
                </a:solidFill>
                <a:effectLst>
                  <a:outerShdw blurRad="63500" algn="ctr" rotWithShape="0">
                    <a:prstClr val="black">
                      <a:alpha val="40000"/>
                    </a:prst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066800" y="5731795"/>
            <a:ext cx="8686800" cy="440405"/>
          </a:xfrm>
        </p:spPr>
        <p:txBody>
          <a:bodyPr/>
          <a:lstStyle>
            <a:lvl1pPr marL="0" indent="0" algn="l">
              <a:spcBef>
                <a:spcPts val="0"/>
              </a:spcBef>
              <a:buNone/>
              <a:defRPr sz="2400">
                <a:solidFill>
                  <a:schemeClr val="bg1"/>
                </a:solidFill>
                <a:effectLst>
                  <a:outerShdw blurRad="63500" algn="ctr" rotWithShape="0">
                    <a:prstClr val="black">
                      <a:alpha val="40000"/>
                    </a:prstClr>
                  </a:outerShdw>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CC0096-1860-4642-9CD2-0079EA5E7CD1}" type="datetimeFigureOut">
              <a:rPr lang="en-US" smtClean="0"/>
              <a:t>11/11/2017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6400" y="457200"/>
            <a:ext cx="1828800" cy="57197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66800" y="457200"/>
            <a:ext cx="7955280" cy="57197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CC0096-1860-4642-9CD2-0079EA5E7CD1}" type="datetimeFigureOut">
              <a:rPr lang="en-US" smtClean="0"/>
              <a:t>11/11/2017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66800" y="457518"/>
            <a:ext cx="10058400" cy="1188720"/>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CC0096-1860-4642-9CD2-0079EA5E7CD1}" type="datetimeFigureOut">
              <a:rPr lang="en-US" smtClean="0"/>
              <a:t>11/11/2017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69848" y="4242816"/>
            <a:ext cx="8686800" cy="1463040"/>
          </a:xfrm>
        </p:spPr>
        <p:txBody>
          <a:bodyPr anchor="b">
            <a:normAutofit/>
          </a:bodyPr>
          <a:lstStyle>
            <a:lvl1pPr>
              <a:defRPr sz="4800"/>
            </a:lvl1pPr>
          </a:lstStyle>
          <a:p>
            <a:r>
              <a:rPr lang="en-US"/>
              <a:t>Click to edit Master title style</a:t>
            </a:r>
          </a:p>
        </p:txBody>
      </p:sp>
      <p:sp>
        <p:nvSpPr>
          <p:cNvPr id="3" name="Text Placeholder 2"/>
          <p:cNvSpPr>
            <a:spLocks noGrp="1"/>
          </p:cNvSpPr>
          <p:nvPr>
            <p:ph type="body" idx="1"/>
          </p:nvPr>
        </p:nvSpPr>
        <p:spPr>
          <a:xfrm>
            <a:off x="1066799" y="5733288"/>
            <a:ext cx="8686800" cy="438912"/>
          </a:xfrm>
        </p:spPr>
        <p:txBody>
          <a:bodyPr/>
          <a:lstStyle>
            <a:lvl1pPr marL="0" indent="0">
              <a:spcBef>
                <a:spcPts val="0"/>
              </a:spcBef>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66800" y="1904999"/>
            <a:ext cx="4800600" cy="42719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04999"/>
            <a:ext cx="4800600" cy="42719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7CC0096-1860-4642-9CD2-0079EA5E7CD1}" type="datetimeFigureOut">
              <a:rPr lang="en-US" smtClean="0"/>
              <a:t>11/11/2017</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66800" y="1772815"/>
            <a:ext cx="4800600" cy="737121"/>
          </a:xfrm>
        </p:spPr>
        <p:txBody>
          <a:bodyPr anchor="ctr"/>
          <a:lstStyle>
            <a:lvl1pPr marL="0" indent="0">
              <a:spcBef>
                <a:spcPts val="0"/>
              </a:spcBef>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6800" y="2509937"/>
            <a:ext cx="4800600" cy="3662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772815"/>
            <a:ext cx="4800600" cy="737121"/>
          </a:xfrm>
        </p:spPr>
        <p:txBody>
          <a:bodyPr anchor="ctr"/>
          <a:lstStyle>
            <a:lvl1pPr marL="0" indent="0">
              <a:spcBef>
                <a:spcPts val="0"/>
              </a:spcBef>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9937"/>
            <a:ext cx="4800600" cy="3662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7CC0096-1860-4642-9CD2-0079EA5E7CD1}" type="datetimeFigureOut">
              <a:rPr lang="en-US" smtClean="0"/>
              <a:t>11/11/2017</a:t>
            </a:fld>
            <a:endParaRPr lang="en-US" dirty="0"/>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7CC0096-1860-4642-9CD2-0079EA5E7CD1}" type="datetimeFigureOut">
              <a:rPr lang="en-US" smtClean="0"/>
              <a:t>11/11/2017</a:t>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CC0096-1860-4642-9CD2-0079EA5E7CD1}" type="datetimeFigureOut">
              <a:rPr lang="en-US" smtClean="0"/>
              <a:t>11/11/2017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760" y="3090672"/>
            <a:ext cx="4663440" cy="1828800"/>
          </a:xfrm>
        </p:spPr>
        <p:txBody>
          <a:bodyPr anchor="b">
            <a:normAutofit/>
          </a:bodyPr>
          <a:lstStyle>
            <a:lvl1pPr>
              <a:defRPr sz="3600"/>
            </a:lvl1pPr>
          </a:lstStyle>
          <a:p>
            <a:r>
              <a:rPr lang="en-US"/>
              <a:t>Click to edit Master title style</a:t>
            </a:r>
          </a:p>
        </p:txBody>
      </p:sp>
      <p:sp>
        <p:nvSpPr>
          <p:cNvPr id="3" name="Content Placeholder 2"/>
          <p:cNvSpPr>
            <a:spLocks noGrp="1"/>
          </p:cNvSpPr>
          <p:nvPr>
            <p:ph idx="1"/>
          </p:nvPr>
        </p:nvSpPr>
        <p:spPr>
          <a:xfrm>
            <a:off x="685799" y="457200"/>
            <a:ext cx="5410201" cy="571500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42760" y="4983480"/>
            <a:ext cx="4663440" cy="118872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7CC0096-1860-4642-9CD2-0079EA5E7CD1}" type="datetimeFigureOut">
              <a:rPr lang="en-US" smtClean="0"/>
              <a:t>11/11/2017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760" y="3093099"/>
            <a:ext cx="4663440" cy="1828800"/>
          </a:xfrm>
        </p:spPr>
        <p:txBody>
          <a:bodyPr anchor="b">
            <a:normAutofit/>
          </a:bodyPr>
          <a:lstStyle>
            <a:lvl1pPr>
              <a:defRPr sz="3600"/>
            </a:lvl1pPr>
          </a:lstStyle>
          <a:p>
            <a:r>
              <a:rPr lang="en-US"/>
              <a:t>Click to edit Master title style</a:t>
            </a:r>
            <a:endParaRPr lang="en-US" dirty="0"/>
          </a:p>
        </p:txBody>
      </p:sp>
      <p:sp>
        <p:nvSpPr>
          <p:cNvPr id="3" name="Picture Placeholder 2" descr="An empty placeholder to add an image. Click on the placeholder and select the image that you wish to add."/>
          <p:cNvSpPr>
            <a:spLocks noGrp="1"/>
          </p:cNvSpPr>
          <p:nvPr>
            <p:ph type="pic" idx="1"/>
          </p:nvPr>
        </p:nvSpPr>
        <p:spPr>
          <a:xfrm>
            <a:off x="0" y="0"/>
            <a:ext cx="6096000" cy="6858000"/>
          </a:xfrm>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6842760" y="4983480"/>
            <a:ext cx="4663440" cy="118872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6800" y="457518"/>
            <a:ext cx="10058400" cy="118872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1905001"/>
            <a:ext cx="10058400" cy="4267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6800" y="6400800"/>
            <a:ext cx="1097280" cy="228600"/>
          </a:xfrm>
          <a:prstGeom prst="rect">
            <a:avLst/>
          </a:prstGeom>
        </p:spPr>
        <p:txBody>
          <a:bodyPr vert="horz" lIns="91440" tIns="45720" rIns="91440" bIns="45720" rtlCol="0" anchor="ctr"/>
          <a:lstStyle>
            <a:lvl1pPr algn="l">
              <a:defRPr sz="1100">
                <a:solidFill>
                  <a:schemeClr val="tx1"/>
                </a:solidFill>
              </a:defRPr>
            </a:lvl1pPr>
          </a:lstStyle>
          <a:p>
            <a:fld id="{37CC0096-1860-4642-9CD2-0079EA5E7CD1}" type="datetimeFigureOut">
              <a:rPr lang="en-US" smtClean="0"/>
              <a:pPr/>
              <a:t>11/11/2017</a:t>
            </a:fld>
            <a:endParaRPr lang="en-US" dirty="0"/>
          </a:p>
        </p:txBody>
      </p:sp>
      <p:sp>
        <p:nvSpPr>
          <p:cNvPr id="5" name="Footer Placeholder 4"/>
          <p:cNvSpPr>
            <a:spLocks noGrp="1"/>
          </p:cNvSpPr>
          <p:nvPr>
            <p:ph type="ftr" sz="quarter" idx="3"/>
          </p:nvPr>
        </p:nvSpPr>
        <p:spPr>
          <a:xfrm>
            <a:off x="2422849" y="6400800"/>
            <a:ext cx="7315200" cy="228600"/>
          </a:xfrm>
          <a:prstGeom prst="rect">
            <a:avLst/>
          </a:prstGeom>
        </p:spPr>
        <p:txBody>
          <a:bodyPr vert="horz" lIns="91440" tIns="45720" rIns="91440" bIns="45720" rtlCol="0" anchor="ctr"/>
          <a:lstStyle>
            <a:lvl1pPr algn="ctr">
              <a:defRPr sz="1100">
                <a:solidFill>
                  <a:schemeClr val="tx1"/>
                </a:solidFill>
              </a:defRPr>
            </a:lvl1pPr>
          </a:lstStyle>
          <a:p>
            <a:endParaRPr lang="en-US" dirty="0"/>
          </a:p>
        </p:txBody>
      </p:sp>
      <p:sp>
        <p:nvSpPr>
          <p:cNvPr id="6" name="Slide Number Placeholder 5"/>
          <p:cNvSpPr>
            <a:spLocks noGrp="1"/>
          </p:cNvSpPr>
          <p:nvPr>
            <p:ph type="sldNum" sz="quarter" idx="4"/>
          </p:nvPr>
        </p:nvSpPr>
        <p:spPr>
          <a:xfrm>
            <a:off x="10027920" y="6400800"/>
            <a:ext cx="1097280" cy="228600"/>
          </a:xfrm>
          <a:prstGeom prst="rect">
            <a:avLst/>
          </a:prstGeom>
        </p:spPr>
        <p:txBody>
          <a:bodyPr vert="horz" lIns="91440" tIns="45720" rIns="91440" bIns="45720" rtlCol="0" anchor="ctr"/>
          <a:lstStyle>
            <a:lvl1pPr algn="r">
              <a:defRPr sz="1100">
                <a:solidFill>
                  <a:schemeClr val="tx1"/>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5"/>
        </a:buClr>
        <a:buSzPct val="90000"/>
        <a:buFont typeface="Arial"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200"/>
        </a:spcBef>
        <a:buClr>
          <a:schemeClr val="accent5"/>
        </a:buClr>
        <a:buSzPct val="9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accent5"/>
        </a:buClr>
        <a:buSzPct val="90000"/>
        <a:buFont typeface="Arial" pitchFamily="34" charset="0"/>
        <a:buChar char="•"/>
        <a:defRPr sz="1800" kern="1200">
          <a:solidFill>
            <a:schemeClr val="tx1"/>
          </a:solidFill>
          <a:latin typeface="+mn-lt"/>
          <a:ea typeface="+mn-ea"/>
          <a:cs typeface="+mn-cs"/>
        </a:defRPr>
      </a:lvl3pPr>
      <a:lvl4pPr marL="1097280" indent="-182880" algn="l" defTabSz="914400" rtl="0" eaLnBrk="1" latinLnBrk="0" hangingPunct="1">
        <a:lnSpc>
          <a:spcPct val="90000"/>
        </a:lnSpc>
        <a:spcBef>
          <a:spcPts val="800"/>
        </a:spcBef>
        <a:buClr>
          <a:schemeClr val="accent5"/>
        </a:buClr>
        <a:buSzPct val="90000"/>
        <a:buFont typeface="Arial" pitchFamily="34" charset="0"/>
        <a:buChar char="•"/>
        <a:defRPr sz="1600" kern="1200">
          <a:solidFill>
            <a:schemeClr val="tx1"/>
          </a:solidFill>
          <a:latin typeface="+mn-lt"/>
          <a:ea typeface="+mn-ea"/>
          <a:cs typeface="+mn-cs"/>
        </a:defRPr>
      </a:lvl4pPr>
      <a:lvl5pPr marL="13258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5pPr>
      <a:lvl6pPr marL="15544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6pPr>
      <a:lvl7pPr marL="17830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7pPr>
      <a:lvl8pPr marL="20116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8pPr>
      <a:lvl9pPr marL="22402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17AE68B-C805-4A6C-B85F-F26E3121D053}"/>
              </a:ext>
            </a:extLst>
          </p:cNvPr>
          <p:cNvSpPr txBox="1"/>
          <p:nvPr/>
        </p:nvSpPr>
        <p:spPr>
          <a:xfrm>
            <a:off x="516835" y="5764697"/>
            <a:ext cx="11184835" cy="707886"/>
          </a:xfrm>
          <a:prstGeom prst="rect">
            <a:avLst/>
          </a:prstGeom>
          <a:noFill/>
        </p:spPr>
        <p:txBody>
          <a:bodyPr wrap="square" rtlCol="0">
            <a:spAutoFit/>
          </a:bodyPr>
          <a:lstStyle/>
          <a:p>
            <a:r>
              <a:rPr lang="en-US" sz="4000" b="1" dirty="0">
                <a:solidFill>
                  <a:schemeClr val="accent2">
                    <a:lumMod val="20000"/>
                    <a:lumOff val="80000"/>
                  </a:schemeClr>
                </a:solidFill>
              </a:rPr>
              <a:t>Plant Doctor (Knowledge Based Expert System)</a:t>
            </a:r>
            <a:endParaRPr lang="en-IN" sz="4000" b="1" dirty="0">
              <a:solidFill>
                <a:schemeClr val="accent2">
                  <a:lumMod val="20000"/>
                  <a:lumOff val="80000"/>
                </a:schemeClr>
              </a:solidFill>
            </a:endParaRPr>
          </a:p>
        </p:txBody>
      </p:sp>
    </p:spTree>
    <p:extLst>
      <p:ext uri="{BB962C8B-B14F-4D97-AF65-F5344CB8AC3E}">
        <p14:creationId xmlns:p14="http://schemas.microsoft.com/office/powerpoint/2010/main" val="2370110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ell phone&#10;&#10;Description generated with very high confidence">
            <a:extLst>
              <a:ext uri="{FF2B5EF4-FFF2-40B4-BE49-F238E27FC236}">
                <a16:creationId xmlns:a16="http://schemas.microsoft.com/office/drawing/2014/main" id="{FCC9E995-608D-4308-9276-DEF2AE2E473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03513" y="1537252"/>
            <a:ext cx="9011478" cy="4793974"/>
          </a:xfrm>
        </p:spPr>
      </p:pic>
      <p:sp>
        <p:nvSpPr>
          <p:cNvPr id="6" name="TextBox 5">
            <a:extLst>
              <a:ext uri="{FF2B5EF4-FFF2-40B4-BE49-F238E27FC236}">
                <a16:creationId xmlns:a16="http://schemas.microsoft.com/office/drawing/2014/main" id="{4E44F4E6-101B-4102-9755-1A68F46F45F7}"/>
              </a:ext>
            </a:extLst>
          </p:cNvPr>
          <p:cNvSpPr txBox="1"/>
          <p:nvPr/>
        </p:nvSpPr>
        <p:spPr>
          <a:xfrm>
            <a:off x="4240696" y="477079"/>
            <a:ext cx="2915478" cy="646331"/>
          </a:xfrm>
          <a:prstGeom prst="rect">
            <a:avLst/>
          </a:prstGeom>
          <a:noFill/>
        </p:spPr>
        <p:txBody>
          <a:bodyPr wrap="square" rtlCol="0">
            <a:spAutoFit/>
          </a:bodyPr>
          <a:lstStyle/>
          <a:p>
            <a:r>
              <a:rPr lang="en-IN" sz="3600" dirty="0">
                <a:solidFill>
                  <a:schemeClr val="accent1">
                    <a:lumMod val="75000"/>
                  </a:schemeClr>
                </a:solidFill>
              </a:rPr>
              <a:t>System Demo</a:t>
            </a:r>
          </a:p>
        </p:txBody>
      </p:sp>
    </p:spTree>
    <p:extLst>
      <p:ext uri="{BB962C8B-B14F-4D97-AF65-F5344CB8AC3E}">
        <p14:creationId xmlns:p14="http://schemas.microsoft.com/office/powerpoint/2010/main" val="2600363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2BDB0-431E-47BF-9E4E-C510FC9B3E5D}"/>
              </a:ext>
            </a:extLst>
          </p:cNvPr>
          <p:cNvSpPr>
            <a:spLocks noGrp="1"/>
          </p:cNvSpPr>
          <p:nvPr>
            <p:ph type="title"/>
          </p:nvPr>
        </p:nvSpPr>
        <p:spPr>
          <a:xfrm>
            <a:off x="4273826" y="825266"/>
            <a:ext cx="3054626" cy="1079734"/>
          </a:xfrm>
        </p:spPr>
        <p:txBody>
          <a:bodyPr/>
          <a:lstStyle/>
          <a:p>
            <a:r>
              <a:rPr lang="en-IN" dirty="0"/>
              <a:t>System Demo</a:t>
            </a:r>
            <a:br>
              <a:rPr lang="en-IN" dirty="0"/>
            </a:br>
            <a:endParaRPr lang="en-IN" dirty="0"/>
          </a:p>
        </p:txBody>
      </p:sp>
      <p:pic>
        <p:nvPicPr>
          <p:cNvPr id="5" name="Content Placeholder 4" descr="A screenshot of a social media post&#10;&#10;Description generated with very high confidence">
            <a:extLst>
              <a:ext uri="{FF2B5EF4-FFF2-40B4-BE49-F238E27FC236}">
                <a16:creationId xmlns:a16="http://schemas.microsoft.com/office/drawing/2014/main" id="{885B5869-7041-4D7A-8A43-9FE83364E84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01081" y="1905000"/>
            <a:ext cx="7589837" cy="4267200"/>
          </a:xfrm>
        </p:spPr>
      </p:pic>
    </p:spTree>
    <p:extLst>
      <p:ext uri="{BB962C8B-B14F-4D97-AF65-F5344CB8AC3E}">
        <p14:creationId xmlns:p14="http://schemas.microsoft.com/office/powerpoint/2010/main" val="1519957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2D43F10-07EF-465D-BD10-E2718BAAB83E}"/>
              </a:ext>
            </a:extLst>
          </p:cNvPr>
          <p:cNvSpPr/>
          <p:nvPr/>
        </p:nvSpPr>
        <p:spPr>
          <a:xfrm>
            <a:off x="3728489" y="2700995"/>
            <a:ext cx="4605363" cy="1200329"/>
          </a:xfrm>
          <a:prstGeom prst="rect">
            <a:avLst/>
          </a:prstGeom>
        </p:spPr>
        <p:txBody>
          <a:bodyPr wrap="none">
            <a:spAutoFit/>
          </a:bodyPr>
          <a:lstStyle/>
          <a:p>
            <a:r>
              <a:rPr lang="en-US" sz="7200" dirty="0">
                <a:solidFill>
                  <a:schemeClr val="accent1">
                    <a:lumMod val="75000"/>
                  </a:schemeClr>
                </a:solidFill>
              </a:rPr>
              <a:t>Thank you!</a:t>
            </a:r>
            <a:endParaRPr lang="en-IN" sz="7200" dirty="0">
              <a:solidFill>
                <a:schemeClr val="accent1">
                  <a:lumMod val="75000"/>
                </a:schemeClr>
              </a:solidFill>
            </a:endParaRPr>
          </a:p>
        </p:txBody>
      </p:sp>
    </p:spTree>
    <p:extLst>
      <p:ext uri="{BB962C8B-B14F-4D97-AF65-F5344CB8AC3E}">
        <p14:creationId xmlns:p14="http://schemas.microsoft.com/office/powerpoint/2010/main" val="118222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6441A-8024-4D7E-81D6-BFA883BF0B2E}"/>
              </a:ext>
            </a:extLst>
          </p:cNvPr>
          <p:cNvSpPr>
            <a:spLocks noGrp="1"/>
          </p:cNvSpPr>
          <p:nvPr>
            <p:ph type="title"/>
          </p:nvPr>
        </p:nvSpPr>
        <p:spPr>
          <a:xfrm>
            <a:off x="2507972" y="927652"/>
            <a:ext cx="7176053" cy="586064"/>
          </a:xfrm>
        </p:spPr>
        <p:txBody>
          <a:bodyPr>
            <a:noAutofit/>
          </a:bodyPr>
          <a:lstStyle/>
          <a:p>
            <a:r>
              <a:rPr lang="en-IN" sz="4400" b="1" dirty="0"/>
              <a:t>What is an Expert System ?</a:t>
            </a:r>
          </a:p>
        </p:txBody>
      </p:sp>
      <p:pic>
        <p:nvPicPr>
          <p:cNvPr id="9" name="Content Placeholder 8" descr="A close up of a piece of paper&#10;&#10;Description generated with high confidence">
            <a:extLst>
              <a:ext uri="{FF2B5EF4-FFF2-40B4-BE49-F238E27FC236}">
                <a16:creationId xmlns:a16="http://schemas.microsoft.com/office/drawing/2014/main" id="{648D31DF-CB22-41CA-B727-EC8AC19208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2052" y="2372139"/>
            <a:ext cx="8507895" cy="2984845"/>
          </a:xfrm>
        </p:spPr>
      </p:pic>
    </p:spTree>
    <p:extLst>
      <p:ext uri="{BB962C8B-B14F-4D97-AF65-F5344CB8AC3E}">
        <p14:creationId xmlns:p14="http://schemas.microsoft.com/office/powerpoint/2010/main" val="1129376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74504" y="962047"/>
            <a:ext cx="10058400" cy="797022"/>
          </a:xfrm>
        </p:spPr>
        <p:txBody>
          <a:bodyPr>
            <a:normAutofit fontScale="90000"/>
          </a:bodyPr>
          <a:lstStyle/>
          <a:p>
            <a:r>
              <a:rPr lang="en-AU" sz="4000" b="1" dirty="0"/>
              <a:t>Big Problem – Food Security </a:t>
            </a:r>
            <a:br>
              <a:rPr lang="en-AU" b="1" dirty="0"/>
            </a:br>
            <a:endParaRPr lang="en-US" dirty="0"/>
          </a:p>
        </p:txBody>
      </p:sp>
      <p:pic>
        <p:nvPicPr>
          <p:cNvPr id="4" name="Content Placeholder 3" descr="http://www.noble.org/Global/ag/wildlife/FeralHogs/images/corn_field.jpg">
            <a:extLst>
              <a:ext uri="{FF2B5EF4-FFF2-40B4-BE49-F238E27FC236}">
                <a16:creationId xmlns:a16="http://schemas.microsoft.com/office/drawing/2014/main" id="{5D604B6B-4D13-475C-A229-E6D36CE5ADF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91408" y="1646238"/>
            <a:ext cx="7195930" cy="38195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AA4BAFB-3A4E-42D7-89EA-A3C06345C854}"/>
              </a:ext>
            </a:extLst>
          </p:cNvPr>
          <p:cNvSpPr txBox="1"/>
          <p:nvPr/>
        </p:nvSpPr>
        <p:spPr>
          <a:xfrm>
            <a:off x="2935355" y="5645425"/>
            <a:ext cx="6308035" cy="646331"/>
          </a:xfrm>
          <a:prstGeom prst="rect">
            <a:avLst/>
          </a:prstGeom>
          <a:noFill/>
        </p:spPr>
        <p:txBody>
          <a:bodyPr wrap="square" rtlCol="0">
            <a:spAutoFit/>
          </a:bodyPr>
          <a:lstStyle/>
          <a:p>
            <a:pPr lvl="0" defTabSz="457200"/>
            <a:r>
              <a:rPr lang="en-AU" sz="3600" b="1" dirty="0">
                <a:solidFill>
                  <a:schemeClr val="accent1">
                    <a:lumMod val="75000"/>
                  </a:schemeClr>
                </a:solidFill>
                <a:latin typeface="Calibri"/>
              </a:rPr>
              <a:t>Pests &amp; Diseases =&gt; Crop Losses </a:t>
            </a:r>
          </a:p>
        </p:txBody>
      </p:sp>
    </p:spTree>
    <p:extLst>
      <p:ext uri="{BB962C8B-B14F-4D97-AF65-F5344CB8AC3E}">
        <p14:creationId xmlns:p14="http://schemas.microsoft.com/office/powerpoint/2010/main" val="2253536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91962-3B6B-4034-B75D-C463E1D1E8DD}"/>
              </a:ext>
            </a:extLst>
          </p:cNvPr>
          <p:cNvSpPr>
            <a:spLocks noGrp="1"/>
          </p:cNvSpPr>
          <p:nvPr>
            <p:ph type="title"/>
          </p:nvPr>
        </p:nvSpPr>
        <p:spPr/>
        <p:txBody>
          <a:bodyPr/>
          <a:lstStyle/>
          <a:p>
            <a:r>
              <a:rPr lang="en-IN" dirty="0"/>
              <a:t>                            </a:t>
            </a:r>
            <a:r>
              <a:rPr lang="en-IN" sz="4800" b="1" dirty="0"/>
              <a:t>Introduction</a:t>
            </a:r>
            <a:r>
              <a:rPr lang="en-IN" sz="4800" dirty="0"/>
              <a:t> </a:t>
            </a:r>
          </a:p>
        </p:txBody>
      </p:sp>
      <p:sp>
        <p:nvSpPr>
          <p:cNvPr id="3" name="Content Placeholder 2">
            <a:extLst>
              <a:ext uri="{FF2B5EF4-FFF2-40B4-BE49-F238E27FC236}">
                <a16:creationId xmlns:a16="http://schemas.microsoft.com/office/drawing/2014/main" id="{7AAC7B31-926C-45EC-BA8A-EEB52ECCD972}"/>
              </a:ext>
            </a:extLst>
          </p:cNvPr>
          <p:cNvSpPr>
            <a:spLocks noGrp="1"/>
          </p:cNvSpPr>
          <p:nvPr>
            <p:ph idx="1"/>
          </p:nvPr>
        </p:nvSpPr>
        <p:spPr>
          <a:xfrm>
            <a:off x="1066800" y="2421835"/>
            <a:ext cx="10058400" cy="3130825"/>
          </a:xfrm>
        </p:spPr>
        <p:txBody>
          <a:bodyPr>
            <a:normAutofit/>
          </a:bodyPr>
          <a:lstStyle/>
          <a:p>
            <a:pPr marL="0" indent="0">
              <a:buNone/>
            </a:pPr>
            <a:r>
              <a:rPr lang="en-US" sz="3600" dirty="0"/>
              <a:t>Plant Doctor (Knowledge Based Expert System) will ask the user some questions and then diagnose the chosen plant based on symptoms and their confidence levels. After successful diagnosis it provides advice like an expert which includes treatment, chemical control etc.</a:t>
            </a:r>
            <a:endParaRPr lang="en-IN" sz="3600" dirty="0"/>
          </a:p>
        </p:txBody>
      </p:sp>
    </p:spTree>
    <p:extLst>
      <p:ext uri="{BB962C8B-B14F-4D97-AF65-F5344CB8AC3E}">
        <p14:creationId xmlns:p14="http://schemas.microsoft.com/office/powerpoint/2010/main" val="624629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359C6-7DBF-4D70-829D-84A8D757284B}"/>
              </a:ext>
            </a:extLst>
          </p:cNvPr>
          <p:cNvSpPr>
            <a:spLocks noGrp="1"/>
          </p:cNvSpPr>
          <p:nvPr>
            <p:ph type="title"/>
          </p:nvPr>
        </p:nvSpPr>
        <p:spPr>
          <a:xfrm>
            <a:off x="2842592" y="152718"/>
            <a:ext cx="10058400" cy="1188720"/>
          </a:xfrm>
        </p:spPr>
        <p:txBody>
          <a:bodyPr>
            <a:normAutofit/>
          </a:bodyPr>
          <a:lstStyle/>
          <a:p>
            <a:r>
              <a:rPr lang="en-IN" sz="4000" b="1" dirty="0"/>
              <a:t>Project Description</a:t>
            </a:r>
          </a:p>
        </p:txBody>
      </p:sp>
      <p:sp>
        <p:nvSpPr>
          <p:cNvPr id="3" name="Content Placeholder 2">
            <a:extLst>
              <a:ext uri="{FF2B5EF4-FFF2-40B4-BE49-F238E27FC236}">
                <a16:creationId xmlns:a16="http://schemas.microsoft.com/office/drawing/2014/main" id="{C0B80447-3E0C-4504-8978-61B0326EE6EB}"/>
              </a:ext>
            </a:extLst>
          </p:cNvPr>
          <p:cNvSpPr>
            <a:spLocks noGrp="1"/>
          </p:cNvSpPr>
          <p:nvPr>
            <p:ph idx="1"/>
          </p:nvPr>
        </p:nvSpPr>
        <p:spPr>
          <a:xfrm>
            <a:off x="1066800" y="1905000"/>
            <a:ext cx="10383078" cy="4482547"/>
          </a:xfrm>
        </p:spPr>
        <p:txBody>
          <a:bodyPr>
            <a:normAutofit/>
          </a:bodyPr>
          <a:lstStyle/>
          <a:p>
            <a:r>
              <a:rPr lang="en-IN" dirty="0"/>
              <a:t>The project will be a knowledge based expert system, using CLIPS, that makes use of predefined rules to diagnose plant diseases and pests that may harm the plants in the present or the future, and suggest treatments for the diagnosed issue. </a:t>
            </a:r>
          </a:p>
          <a:p>
            <a:pPr marL="0" indent="0">
              <a:buNone/>
            </a:pPr>
            <a:endParaRPr lang="en-IN" dirty="0"/>
          </a:p>
          <a:p>
            <a:r>
              <a:rPr lang="en-IN" dirty="0"/>
              <a:t>Using these rules and the information provided by the user, the 'Plant doctor' calculates the confidence level by matching against the rules and is able to tell whether the plant suffers from a disease or a pest that may be harmful, and also suggests the possible treatments and advice.</a:t>
            </a:r>
          </a:p>
        </p:txBody>
      </p:sp>
      <mc:AlternateContent xmlns:mc="http://schemas.openxmlformats.org/markup-compatibility/2006">
        <mc:Choice xmlns:pslz="http://schemas.microsoft.com/office/powerpoint/2016/slidezoom" Requires="pslz">
          <p:graphicFrame>
            <p:nvGraphicFramePr>
              <p:cNvPr id="5" name="Slide Zoom 4">
                <a:extLst>
                  <a:ext uri="{FF2B5EF4-FFF2-40B4-BE49-F238E27FC236}">
                    <a16:creationId xmlns:a16="http://schemas.microsoft.com/office/drawing/2014/main" id="{8FC83EC2-5DE5-4A08-9BE9-42782144A5B4}"/>
                  </a:ext>
                </a:extLst>
              </p:cNvPr>
              <p:cNvGraphicFramePr>
                <a:graphicFrameLocks noChangeAspect="1"/>
              </p:cNvGraphicFramePr>
              <p:nvPr>
                <p:extLst>
                  <p:ext uri="{D42A27DB-BD31-4B8C-83A1-F6EECF244321}">
                    <p14:modId xmlns:p14="http://schemas.microsoft.com/office/powerpoint/2010/main" val="2709633663"/>
                  </p:ext>
                </p:extLst>
              </p:nvPr>
            </p:nvGraphicFramePr>
            <p:xfrm>
              <a:off x="3591339" y="5444696"/>
              <a:ext cx="3048000" cy="1714500"/>
            </p:xfrm>
            <a:graphic>
              <a:graphicData uri="http://schemas.microsoft.com/office/powerpoint/2016/slidezoom">
                <pslz:sldZm>
                  <pslz:sldZmObj sldId="272" cId="1051084760">
                    <pslz:zmPr id="{683465DE-D61E-4D30-88A2-B9FEA04F5474}" returnToParent="0" transitionDur="1000">
                      <p166:blipFill xmlns:p166="http://schemas.microsoft.com/office/powerpoint/2016/6/main">
                        <a:blip r:embed="rId2"/>
                        <a:stretch>
                          <a:fillRect/>
                        </a:stretch>
                      </p166:blipFill>
                      <p166:spPr xmlns:p166="http://schemas.microsoft.com/office/powerpoint/2016/6/main">
                        <a:xfrm>
                          <a:off x="0" y="0"/>
                          <a:ext cx="3048000" cy="1714500"/>
                        </a:xfrm>
                        <a:prstGeom prst="rect">
                          <a:avLst/>
                        </a:prstGeom>
                        <a:ln w="3175">
                          <a:solidFill>
                            <a:prstClr val="ltGray"/>
                          </a:solidFill>
                        </a:ln>
                      </p166:spPr>
                    </pslz:zmPr>
                  </pslz:sldZmObj>
                </pslz:sldZm>
              </a:graphicData>
            </a:graphic>
          </p:graphicFrame>
        </mc:Choice>
        <mc:Fallback>
          <p:pic>
            <p:nvPicPr>
              <p:cNvPr id="5" name="Slide Zoom 4">
                <a:hlinkClick r:id="rId3" action="ppaction://hlinksldjump"/>
                <a:extLst>
                  <a:ext uri="{FF2B5EF4-FFF2-40B4-BE49-F238E27FC236}">
                    <a16:creationId xmlns:a16="http://schemas.microsoft.com/office/drawing/2014/main" id="{8FC83EC2-5DE5-4A08-9BE9-42782144A5B4}"/>
                  </a:ext>
                </a:extLst>
              </p:cNvPr>
              <p:cNvPicPr>
                <a:picLocks noGrp="1" noRot="1" noChangeAspect="1" noMove="1" noResize="1" noEditPoints="1" noAdjustHandles="1" noChangeArrowheads="1" noChangeShapeType="1"/>
              </p:cNvPicPr>
              <p:nvPr/>
            </p:nvPicPr>
            <p:blipFill>
              <a:blip r:embed="rId2"/>
              <a:stretch>
                <a:fillRect/>
              </a:stretch>
            </p:blipFill>
            <p:spPr>
              <a:xfrm>
                <a:off x="3591339" y="5444696"/>
                <a:ext cx="3048000" cy="1714500"/>
              </a:xfrm>
              <a:prstGeom prst="rect">
                <a:avLst/>
              </a:prstGeom>
              <a:ln w="3175">
                <a:solidFill>
                  <a:prstClr val="ltGray"/>
                </a:solidFill>
              </a:ln>
            </p:spPr>
          </p:pic>
        </mc:Fallback>
      </mc:AlternateContent>
    </p:spTree>
    <p:extLst>
      <p:ext uri="{BB962C8B-B14F-4D97-AF65-F5344CB8AC3E}">
        <p14:creationId xmlns:p14="http://schemas.microsoft.com/office/powerpoint/2010/main" val="1051084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map&#10;&#10;Description generated with high confidence">
            <a:extLst>
              <a:ext uri="{FF2B5EF4-FFF2-40B4-BE49-F238E27FC236}">
                <a16:creationId xmlns:a16="http://schemas.microsoft.com/office/drawing/2014/main" id="{AC32BEEA-337D-4BEA-B676-544451B599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4089" y="874644"/>
            <a:ext cx="7991059" cy="4487930"/>
          </a:xfrm>
          <a:prstGeom prst="rect">
            <a:avLst/>
          </a:prstGeom>
        </p:spPr>
      </p:pic>
      <p:sp>
        <p:nvSpPr>
          <p:cNvPr id="7" name="TextBox 6">
            <a:extLst>
              <a:ext uri="{FF2B5EF4-FFF2-40B4-BE49-F238E27FC236}">
                <a16:creationId xmlns:a16="http://schemas.microsoft.com/office/drawing/2014/main" id="{9A6D4627-58D9-4F88-A2AE-FDBB178EAD79}"/>
              </a:ext>
            </a:extLst>
          </p:cNvPr>
          <p:cNvSpPr txBox="1"/>
          <p:nvPr/>
        </p:nvSpPr>
        <p:spPr>
          <a:xfrm>
            <a:off x="410817" y="5724940"/>
            <a:ext cx="11913704" cy="584775"/>
          </a:xfrm>
          <a:prstGeom prst="rect">
            <a:avLst/>
          </a:prstGeom>
          <a:noFill/>
        </p:spPr>
        <p:txBody>
          <a:bodyPr wrap="square" rtlCol="0">
            <a:spAutoFit/>
          </a:bodyPr>
          <a:lstStyle/>
          <a:p>
            <a:r>
              <a:rPr lang="en-IN" sz="3200" b="1" dirty="0">
                <a:solidFill>
                  <a:schemeClr val="accent1">
                    <a:lumMod val="75000"/>
                  </a:schemeClr>
                </a:solidFill>
              </a:rPr>
              <a:t>Flow Chart for plant doctor (Knowledge Based Expert System)</a:t>
            </a:r>
          </a:p>
        </p:txBody>
      </p:sp>
    </p:spTree>
    <p:extLst>
      <p:ext uri="{BB962C8B-B14F-4D97-AF65-F5344CB8AC3E}">
        <p14:creationId xmlns:p14="http://schemas.microsoft.com/office/powerpoint/2010/main" val="649470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0F1F149-BFA2-4F1E-B425-883890EF43F5}"/>
              </a:ext>
            </a:extLst>
          </p:cNvPr>
          <p:cNvSpPr>
            <a:spLocks noGrp="1"/>
          </p:cNvSpPr>
          <p:nvPr>
            <p:ph idx="1"/>
          </p:nvPr>
        </p:nvSpPr>
        <p:spPr>
          <a:xfrm>
            <a:off x="1013791" y="2262809"/>
            <a:ext cx="10058400" cy="2627242"/>
          </a:xfrm>
        </p:spPr>
        <p:txBody>
          <a:bodyPr>
            <a:normAutofit/>
          </a:bodyPr>
          <a:lstStyle/>
          <a:p>
            <a:r>
              <a:rPr lang="en-IN" sz="3200" dirty="0"/>
              <a:t>Programming Language : CLIPS</a:t>
            </a:r>
          </a:p>
          <a:p>
            <a:r>
              <a:rPr lang="en-IN" sz="3200" dirty="0"/>
              <a:t>Platforms Supported : Multiplatform</a:t>
            </a:r>
          </a:p>
          <a:p>
            <a:r>
              <a:rPr lang="en-US" sz="3200" dirty="0"/>
              <a:t>Architecture of Expert System – Knowledge Based Expert System</a:t>
            </a:r>
            <a:endParaRPr lang="en-IN" sz="3200" dirty="0"/>
          </a:p>
        </p:txBody>
      </p:sp>
      <p:sp>
        <p:nvSpPr>
          <p:cNvPr id="5" name="Title 4">
            <a:extLst>
              <a:ext uri="{FF2B5EF4-FFF2-40B4-BE49-F238E27FC236}">
                <a16:creationId xmlns:a16="http://schemas.microsoft.com/office/drawing/2014/main" id="{FEC536AD-619C-4A3D-ACD7-634D8DAA7FA3}"/>
              </a:ext>
            </a:extLst>
          </p:cNvPr>
          <p:cNvSpPr>
            <a:spLocks noGrp="1"/>
          </p:cNvSpPr>
          <p:nvPr>
            <p:ph type="title"/>
          </p:nvPr>
        </p:nvSpPr>
        <p:spPr>
          <a:xfrm>
            <a:off x="2537791" y="887895"/>
            <a:ext cx="6526696" cy="639073"/>
          </a:xfrm>
        </p:spPr>
        <p:txBody>
          <a:bodyPr>
            <a:noAutofit/>
          </a:bodyPr>
          <a:lstStyle/>
          <a:p>
            <a:r>
              <a:rPr lang="en-IN" sz="4400" b="1" dirty="0"/>
              <a:t>Software and Tools used</a:t>
            </a:r>
          </a:p>
        </p:txBody>
      </p:sp>
    </p:spTree>
    <p:extLst>
      <p:ext uri="{BB962C8B-B14F-4D97-AF65-F5344CB8AC3E}">
        <p14:creationId xmlns:p14="http://schemas.microsoft.com/office/powerpoint/2010/main" val="1585734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BA627-3A40-404A-91A9-E70461A1046D}"/>
              </a:ext>
            </a:extLst>
          </p:cNvPr>
          <p:cNvSpPr>
            <a:spLocks noGrp="1"/>
          </p:cNvSpPr>
          <p:nvPr>
            <p:ph type="title"/>
          </p:nvPr>
        </p:nvSpPr>
        <p:spPr>
          <a:xfrm>
            <a:off x="3362739" y="556592"/>
            <a:ext cx="5466522" cy="731838"/>
          </a:xfrm>
        </p:spPr>
        <p:txBody>
          <a:bodyPr/>
          <a:lstStyle/>
          <a:p>
            <a:r>
              <a:rPr lang="en-US" dirty="0"/>
              <a:t> Functional Requirements</a:t>
            </a:r>
            <a:endParaRPr lang="en-IN" dirty="0"/>
          </a:p>
        </p:txBody>
      </p:sp>
      <p:sp>
        <p:nvSpPr>
          <p:cNvPr id="3" name="Content Placeholder 2">
            <a:extLst>
              <a:ext uri="{FF2B5EF4-FFF2-40B4-BE49-F238E27FC236}">
                <a16:creationId xmlns:a16="http://schemas.microsoft.com/office/drawing/2014/main" id="{656A4932-2BE4-48A3-89AD-B2AB13DEDB99}"/>
              </a:ext>
            </a:extLst>
          </p:cNvPr>
          <p:cNvSpPr>
            <a:spLocks noGrp="1"/>
          </p:cNvSpPr>
          <p:nvPr>
            <p:ph idx="1"/>
          </p:nvPr>
        </p:nvSpPr>
        <p:spPr>
          <a:xfrm>
            <a:off x="1066800" y="1537252"/>
            <a:ext cx="10058400" cy="4634949"/>
          </a:xfrm>
        </p:spPr>
        <p:txBody>
          <a:bodyPr>
            <a:normAutofit fontScale="47500" lnSpcReduction="20000"/>
          </a:bodyPr>
          <a:lstStyle/>
          <a:p>
            <a:endParaRPr lang="en-US" dirty="0"/>
          </a:p>
          <a:p>
            <a:pPr marL="0" indent="0">
              <a:buNone/>
            </a:pPr>
            <a:r>
              <a:rPr lang="en-US" sz="6000" b="1" dirty="0"/>
              <a:t>Inputs:-</a:t>
            </a:r>
          </a:p>
          <a:p>
            <a:r>
              <a:rPr lang="en-US" sz="6000" i="1" dirty="0"/>
              <a:t>Calculation Mode (ON/OFF)</a:t>
            </a:r>
          </a:p>
          <a:p>
            <a:r>
              <a:rPr lang="en-US" sz="6000" i="1" dirty="0"/>
              <a:t>Plant Name</a:t>
            </a:r>
          </a:p>
          <a:p>
            <a:r>
              <a:rPr lang="en-US" sz="6000" i="1" dirty="0"/>
              <a:t>Presence(YES/NO) of symptoms</a:t>
            </a:r>
          </a:p>
          <a:p>
            <a:pPr marL="0" indent="0">
              <a:buNone/>
            </a:pPr>
            <a:r>
              <a:rPr lang="en-US" sz="6000" dirty="0"/>
              <a:t> </a:t>
            </a:r>
            <a:r>
              <a:rPr lang="en-US" sz="6000" b="1" dirty="0"/>
              <a:t>Output:-</a:t>
            </a:r>
          </a:p>
          <a:p>
            <a:r>
              <a:rPr lang="en-US" sz="6000" i="1" dirty="0"/>
              <a:t>Calculations</a:t>
            </a:r>
          </a:p>
          <a:p>
            <a:r>
              <a:rPr lang="en-US" sz="6000" i="1" dirty="0"/>
              <a:t>Diagnosis</a:t>
            </a:r>
          </a:p>
          <a:p>
            <a:r>
              <a:rPr lang="en-US" sz="6000" i="1" dirty="0"/>
              <a:t>Advice</a:t>
            </a:r>
          </a:p>
          <a:p>
            <a:endParaRPr lang="en-IN" dirty="0"/>
          </a:p>
        </p:txBody>
      </p:sp>
    </p:spTree>
    <p:extLst>
      <p:ext uri="{BB962C8B-B14F-4D97-AF65-F5344CB8AC3E}">
        <p14:creationId xmlns:p14="http://schemas.microsoft.com/office/powerpoint/2010/main" val="1878185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A5800-7D7B-40B1-BE53-F25EF2233D07}"/>
              </a:ext>
            </a:extLst>
          </p:cNvPr>
          <p:cNvSpPr>
            <a:spLocks noGrp="1"/>
          </p:cNvSpPr>
          <p:nvPr>
            <p:ph type="title"/>
          </p:nvPr>
        </p:nvSpPr>
        <p:spPr>
          <a:xfrm>
            <a:off x="2547730" y="450573"/>
            <a:ext cx="7096539" cy="652325"/>
          </a:xfrm>
        </p:spPr>
        <p:txBody>
          <a:bodyPr/>
          <a:lstStyle/>
          <a:p>
            <a:r>
              <a:rPr lang="en-US" b="1" dirty="0"/>
              <a:t>Non Functional Requirements</a:t>
            </a:r>
            <a:endParaRPr lang="en-IN" dirty="0"/>
          </a:p>
        </p:txBody>
      </p:sp>
      <p:sp>
        <p:nvSpPr>
          <p:cNvPr id="3" name="Content Placeholder 2">
            <a:extLst>
              <a:ext uri="{FF2B5EF4-FFF2-40B4-BE49-F238E27FC236}">
                <a16:creationId xmlns:a16="http://schemas.microsoft.com/office/drawing/2014/main" id="{5E8F9521-6AFA-4692-8558-D08C2F0F4773}"/>
              </a:ext>
            </a:extLst>
          </p:cNvPr>
          <p:cNvSpPr>
            <a:spLocks noGrp="1"/>
          </p:cNvSpPr>
          <p:nvPr>
            <p:ph idx="1"/>
          </p:nvPr>
        </p:nvSpPr>
        <p:spPr>
          <a:xfrm>
            <a:off x="1066799" y="1577009"/>
            <a:ext cx="10058400" cy="4807227"/>
          </a:xfrm>
        </p:spPr>
        <p:txBody>
          <a:bodyPr>
            <a:normAutofit fontScale="92500" lnSpcReduction="20000"/>
          </a:bodyPr>
          <a:lstStyle/>
          <a:p>
            <a:pPr marL="0" indent="0">
              <a:buNone/>
            </a:pPr>
            <a:r>
              <a:rPr lang="en-US" dirty="0"/>
              <a:t> </a:t>
            </a:r>
            <a:r>
              <a:rPr lang="en-US" b="1" dirty="0"/>
              <a:t>Performance</a:t>
            </a:r>
            <a:endParaRPr lang="en-IN" b="1" dirty="0"/>
          </a:p>
          <a:p>
            <a:r>
              <a:rPr lang="en-IN" i="1" dirty="0"/>
              <a:t>A disease cannot be diagnosed using only a single symptom therefore this expert system asks the presence of numerous systems and then calculates the confidence level of a disease using the weights assigned to each symptom. It then gives advice and diagnosis based on these calculations</a:t>
            </a:r>
          </a:p>
          <a:p>
            <a:pPr marL="0" indent="0">
              <a:buNone/>
            </a:pPr>
            <a:r>
              <a:rPr lang="en-US" b="1" dirty="0"/>
              <a:t>Safety</a:t>
            </a:r>
            <a:endParaRPr lang="en-IN" b="1" dirty="0"/>
          </a:p>
          <a:p>
            <a:r>
              <a:rPr lang="en-US" i="1" dirty="0"/>
              <a:t>No inappropriate advice is mentioned</a:t>
            </a:r>
            <a:r>
              <a:rPr lang="en-US" dirty="0"/>
              <a:t>.</a:t>
            </a:r>
            <a:endParaRPr lang="en-IN" b="1" dirty="0"/>
          </a:p>
          <a:p>
            <a:pPr marL="0" indent="0">
              <a:buNone/>
            </a:pPr>
            <a:r>
              <a:rPr lang="en-US" b="1" dirty="0"/>
              <a:t>Reliability</a:t>
            </a:r>
            <a:endParaRPr lang="en-IN" b="1" dirty="0"/>
          </a:p>
          <a:p>
            <a:r>
              <a:rPr lang="en-IN" i="1" dirty="0"/>
              <a:t>System should be reliable in the sense that functionality of the program is preserved and desired output is obtained. </a:t>
            </a:r>
          </a:p>
          <a:p>
            <a:pPr marL="0" indent="0">
              <a:buNone/>
            </a:pPr>
            <a:r>
              <a:rPr lang="en-US" b="1" dirty="0"/>
              <a:t>Usability</a:t>
            </a:r>
            <a:endParaRPr lang="en-IN" b="1" dirty="0"/>
          </a:p>
          <a:p>
            <a:r>
              <a:rPr lang="en-US" i="1" dirty="0"/>
              <a:t>Can be used by different groups of people.</a:t>
            </a:r>
            <a:endParaRPr lang="en-IN" i="1" dirty="0"/>
          </a:p>
        </p:txBody>
      </p:sp>
    </p:spTree>
    <p:extLst>
      <p:ext uri="{BB962C8B-B14F-4D97-AF65-F5344CB8AC3E}">
        <p14:creationId xmlns:p14="http://schemas.microsoft.com/office/powerpoint/2010/main" val="2883410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rry Blossom 16x9">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17.potx" id="{A8D831F9-2DA4-4700-B230-431725864604}" vid="{ED9A2A59-32A4-4461-8593-D9E87F204B18}"/>
    </a:ext>
  </a:extLst>
</a:theme>
</file>

<file path=ppt/theme/theme2.xml><?xml version="1.0" encoding="utf-8"?>
<a:theme xmlns:a="http://schemas.openxmlformats.org/drawingml/2006/main" name="Office Theme">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Cherry blossom nature presentation (widescreen)</Template>
  <TotalTime>125</TotalTime>
  <Words>189</Words>
  <Application>Microsoft Office PowerPoint</Application>
  <PresentationFormat>Widescreen</PresentationFormat>
  <Paragraphs>37</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Cambria</vt:lpstr>
      <vt:lpstr>Cherry Blossom 16x9</vt:lpstr>
      <vt:lpstr>PowerPoint Presentation</vt:lpstr>
      <vt:lpstr>What is an Expert System ?</vt:lpstr>
      <vt:lpstr>Big Problem – Food Security  </vt:lpstr>
      <vt:lpstr>                            Introduction </vt:lpstr>
      <vt:lpstr>Project Description</vt:lpstr>
      <vt:lpstr>PowerPoint Presentation</vt:lpstr>
      <vt:lpstr>Software and Tools used</vt:lpstr>
      <vt:lpstr> Functional Requirements</vt:lpstr>
      <vt:lpstr>Non Functional Requirements</vt:lpstr>
      <vt:lpstr>PowerPoint Presentation</vt:lpstr>
      <vt:lpstr>System Demo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Rahul</dc:creator>
  <cp:lastModifiedBy>Rahul</cp:lastModifiedBy>
  <cp:revision>9</cp:revision>
  <dcterms:created xsi:type="dcterms:W3CDTF">2017-11-11T09:07:22Z</dcterms:created>
  <dcterms:modified xsi:type="dcterms:W3CDTF">2017-11-11T11:13:06Z</dcterms:modified>
</cp:coreProperties>
</file>

<file path=docProps/thumbnail.jpeg>
</file>